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4" r:id="rId4"/>
    <p:sldId id="275" r:id="rId5"/>
    <p:sldId id="258" r:id="rId6"/>
    <p:sldId id="260" r:id="rId7"/>
    <p:sldId id="261" r:id="rId8"/>
    <p:sldId id="262" r:id="rId9"/>
    <p:sldId id="263" r:id="rId10"/>
    <p:sldId id="264" r:id="rId11"/>
    <p:sldId id="267" r:id="rId12"/>
    <p:sldId id="265" r:id="rId13"/>
    <p:sldId id="266" r:id="rId14"/>
    <p:sldId id="270" r:id="rId15"/>
    <p:sldId id="269" r:id="rId16"/>
    <p:sldId id="271" r:id="rId17"/>
    <p:sldId id="272" r:id="rId18"/>
    <p:sldId id="273" r:id="rId19"/>
    <p:sldId id="268" r:id="rId20"/>
    <p:sldId id="259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9" d="100"/>
          <a:sy n="69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8292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2721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276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8597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923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2168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75961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7640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3824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6100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5533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5739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91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097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5530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0376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8993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26FEF60-9010-43DE-8BE8-873291FF66C3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EAB0297-1DB4-4389-ADB5-2261B708B7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61743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63092" y="1930537"/>
            <a:ext cx="10231654" cy="1149200"/>
          </a:xfrm>
        </p:spPr>
        <p:txBody>
          <a:bodyPr>
            <a:noAutofit/>
          </a:bodyPr>
          <a:lstStyle/>
          <a:p>
            <a:pPr algn="l"/>
            <a:r>
              <a:rPr lang="ru-RU" sz="2400" dirty="0">
                <a:solidFill>
                  <a:schemeClr val="bg1"/>
                </a:solidFill>
              </a:rPr>
              <a:t>Ключевые показатели эффективности(КР</a:t>
            </a:r>
            <a:r>
              <a:rPr lang="en-US" sz="2400" dirty="0">
                <a:solidFill>
                  <a:schemeClr val="bg1"/>
                </a:solidFill>
              </a:rPr>
              <a:t>I</a:t>
            </a:r>
            <a:r>
              <a:rPr lang="ru-RU" sz="2400" dirty="0">
                <a:solidFill>
                  <a:schemeClr val="bg1"/>
                </a:solidFill>
              </a:rPr>
              <a:t>) подразделения и сотрудников: обзоры, стандарты, качественные показатели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3092" y="3186544"/>
            <a:ext cx="9144000" cy="1644403"/>
          </a:xfrm>
        </p:spPr>
        <p:txBody>
          <a:bodyPr/>
          <a:lstStyle/>
          <a:p>
            <a:r>
              <a:rPr lang="ru-RU" dirty="0"/>
              <a:t>Составитель: Елисеев В.С., студент группы 44,</a:t>
            </a:r>
            <a:br>
              <a:rPr lang="ru-RU" dirty="0"/>
            </a:br>
            <a:r>
              <a:rPr lang="ru-RU" dirty="0"/>
              <a:t>специальность 09.02.05. «прикладная информатика»</a:t>
            </a:r>
          </a:p>
          <a:p>
            <a:r>
              <a:rPr lang="ru-RU" sz="2000" dirty="0">
                <a:latin typeface="+mj-lt"/>
                <a:ea typeface="Gadugi" panose="020B0502040204020203" pitchFamily="34" charset="0"/>
                <a:cs typeface="Times New Roman" panose="02020603050405020304" pitchFamily="18" charset="0"/>
              </a:rPr>
              <a:t>Преподаватель: Анашкина Т.С Преподаватель математики и информатики</a:t>
            </a:r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001027" y="160184"/>
            <a:ext cx="1019315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Министерство образования молодёжной политики Свердловской области</a:t>
            </a:r>
          </a:p>
          <a:p>
            <a:pPr algn="ctr"/>
            <a:r>
              <a:rPr lang="ru-RU" dirty="0"/>
              <a:t>Государственное автономное профессиональное образовательное учреждение «Красноуфимский педагогический колледж»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4748516" y="6141538"/>
            <a:ext cx="26981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Красноуфимск 2023</a:t>
            </a:r>
          </a:p>
        </p:txBody>
      </p:sp>
    </p:spTree>
    <p:extLst>
      <p:ext uri="{BB962C8B-B14F-4D97-AF65-F5344CB8AC3E}">
        <p14:creationId xmlns:p14="http://schemas.microsoft.com/office/powerpoint/2010/main" val="382019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504" y="186891"/>
            <a:ext cx="6019800" cy="1143000"/>
          </a:xfrm>
        </p:spPr>
        <p:txBody>
          <a:bodyPr>
            <a:normAutofit/>
          </a:bodyPr>
          <a:lstStyle/>
          <a:p>
            <a:r>
              <a:rPr lang="ru-RU" dirty="0"/>
              <a:t>3 шаг </a:t>
            </a:r>
            <a:br>
              <a:rPr lang="ru-RU" dirty="0"/>
            </a:br>
            <a:r>
              <a:rPr lang="ru-RU" dirty="0"/>
              <a:t>построение матрицы </a:t>
            </a:r>
            <a:r>
              <a:rPr lang="en-GB" dirty="0"/>
              <a:t>KPI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75385" y="1654188"/>
            <a:ext cx="10301438" cy="844167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Матрица KPI — это таблица, которая отражает цели компании. Она помогает запланировать и оценить работу сотрудника или отдела. Матрица состоит из следующих элементов: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31005" y="3007810"/>
            <a:ext cx="922100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KPI — ключевые показатели эффективности. Отражают факторы или действия, которые влияют на результат работы специалиста, отдела или компании.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Вес — коэффициент важности, принимает значение от 0 до 1. Показывает важность и уровень влияния метрики на результат, определяется экспертным путем. При сложении всех показателей веса в матрице должна получится 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База — минимально допустимая величина. Если значение меньше, то качество работы неудовлетворительно. 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768942" y="5941006"/>
            <a:ext cx="6096000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pPr algn="r"/>
            <a:r>
              <a:rPr lang="ru-RU" dirty="0"/>
              <a:t>! В сокращенном варианте матрицы могут отсутствовать базовые и нормативные показатели!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7833" y="2545713"/>
            <a:ext cx="2277979" cy="227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92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504" y="186891"/>
            <a:ext cx="6019800" cy="1143000"/>
          </a:xfrm>
        </p:spPr>
        <p:txBody>
          <a:bodyPr>
            <a:normAutofit/>
          </a:bodyPr>
          <a:lstStyle/>
          <a:p>
            <a:r>
              <a:rPr lang="ru-RU" dirty="0"/>
              <a:t>3 шаг </a:t>
            </a:r>
            <a:br>
              <a:rPr lang="ru-RU" dirty="0"/>
            </a:br>
            <a:r>
              <a:rPr lang="ru-RU" dirty="0"/>
              <a:t>построение матрицы </a:t>
            </a:r>
            <a:r>
              <a:rPr lang="en-GB" dirty="0"/>
              <a:t>KPI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69508" y="2083650"/>
            <a:ext cx="10301438" cy="844167"/>
          </a:xfrm>
        </p:spPr>
        <p:txBody>
          <a:bodyPr>
            <a:normAutofit/>
          </a:bodyPr>
          <a:lstStyle/>
          <a:p>
            <a:r>
              <a:rPr lang="ru-RU" dirty="0"/>
              <a:t>А также: 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346510" y="2727114"/>
            <a:ext cx="922100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Норма — средний результат, который получилось достичь в аналогичном периоде ранее.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Цель — результат, который необходимо достичь в указанный срок.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Факт — реальный результат.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Индекс — отражает разницу между достигнутым и желаемым результатом.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Коэффициент результативности — общий результат по всем показателям с учетом их веса. 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768942" y="5941006"/>
            <a:ext cx="6096000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pPr algn="r"/>
            <a:r>
              <a:rPr lang="ru-RU" dirty="0"/>
              <a:t>! В сокращенном варианте матрицы могут отсутствовать базовые и нормативные показатели!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4514" y="1931885"/>
            <a:ext cx="2232058" cy="223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99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4441" y="-275122"/>
            <a:ext cx="6019800" cy="1143000"/>
          </a:xfrm>
        </p:spPr>
        <p:txBody>
          <a:bodyPr/>
          <a:lstStyle/>
          <a:p>
            <a:r>
              <a:rPr lang="ru-RU" dirty="0"/>
              <a:t>Пример матрицы </a:t>
            </a:r>
            <a:r>
              <a:rPr lang="en-GB" dirty="0" err="1"/>
              <a:t>kpi</a:t>
            </a:r>
            <a:r>
              <a:rPr lang="en-GB" dirty="0"/>
              <a:t> </a:t>
            </a:r>
            <a:endParaRPr lang="ru-RU" dirty="0"/>
          </a:p>
        </p:txBody>
      </p:sp>
      <p:graphicFrame>
        <p:nvGraphicFramePr>
          <p:cNvPr id="5" name="Рисунок 4"/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1124123756"/>
              </p:ext>
            </p:extLst>
          </p:nvPr>
        </p:nvGraphicFramePr>
        <p:xfrm>
          <a:off x="1058779" y="1243263"/>
          <a:ext cx="10241281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7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1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1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11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3113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0821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n-GB" sz="900" b="1" dirty="0">
                          <a:solidFill>
                            <a:schemeClr val="bg1"/>
                          </a:solidFill>
                          <a:effectLst/>
                        </a:rPr>
                        <a:t>KPI</a:t>
                      </a:r>
                    </a:p>
                  </a:txBody>
                  <a:tcPr marL="381000" marR="285750" marT="381000" marB="20955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dirty="0">
                          <a:solidFill>
                            <a:schemeClr val="bg1"/>
                          </a:solidFill>
                          <a:effectLst/>
                        </a:rPr>
                        <a:t>Вес</a:t>
                      </a:r>
                    </a:p>
                  </a:txBody>
                  <a:tcPr marL="381000" marR="142875" marT="381000" marB="20955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dirty="0">
                          <a:solidFill>
                            <a:schemeClr val="bg1"/>
                          </a:solidFill>
                          <a:effectLst/>
                        </a:rPr>
                        <a:t>База</a:t>
                      </a:r>
                    </a:p>
                  </a:txBody>
                  <a:tcPr marL="381000" marR="142875" marT="381000" marB="20955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dirty="0">
                          <a:solidFill>
                            <a:schemeClr val="bg1"/>
                          </a:solidFill>
                          <a:effectLst/>
                        </a:rPr>
                        <a:t>Норма</a:t>
                      </a:r>
                    </a:p>
                  </a:txBody>
                  <a:tcPr marL="381000" marR="142875" marT="381000" marB="20955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dirty="0">
                          <a:solidFill>
                            <a:schemeClr val="bg1"/>
                          </a:solidFill>
                          <a:effectLst/>
                        </a:rPr>
                        <a:t>Цель</a:t>
                      </a:r>
                    </a:p>
                  </a:txBody>
                  <a:tcPr marL="381000" marR="142875" marT="381000" marB="20955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dirty="0">
                          <a:solidFill>
                            <a:schemeClr val="bg1"/>
                          </a:solidFill>
                          <a:effectLst/>
                        </a:rPr>
                        <a:t>Факт</a:t>
                      </a:r>
                    </a:p>
                  </a:txBody>
                  <a:tcPr marL="381000" marR="142875" marT="381000" marB="20955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dirty="0">
                          <a:solidFill>
                            <a:schemeClr val="bg1"/>
                          </a:solidFill>
                          <a:effectLst/>
                        </a:rPr>
                        <a:t>Индекс </a:t>
                      </a:r>
                      <a:r>
                        <a:rPr lang="en-GB" sz="1100" b="1" dirty="0">
                          <a:solidFill>
                            <a:schemeClr val="bg1"/>
                          </a:solidFill>
                          <a:effectLst/>
                        </a:rPr>
                        <a:t>KPI</a:t>
                      </a:r>
                    </a:p>
                  </a:txBody>
                  <a:tcPr marL="381000" marR="381000" marT="381000" marB="20955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655"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План продаж, руб.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285750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 dirty="0">
                          <a:solidFill>
                            <a:srgbClr val="574E56"/>
                          </a:solidFill>
                          <a:effectLst/>
                        </a:rPr>
                        <a:t>0,25</a:t>
                      </a:r>
                      <a:endParaRPr lang="ru-RU" sz="1100" dirty="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250 000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700 000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880 000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966 000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109,78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381000" marT="209550" marB="20955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5592"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Количество контактов, шт.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285750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0,2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500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800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880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1 000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113,64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381000" marT="209550" marB="20955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655"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Количество сделок, шт.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285750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0,2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50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110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115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104,54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381000" marT="209550" marB="20955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718"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Конверсия, %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285750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0,2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12,5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12,5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11,5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92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381000" marT="209550" marB="20955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718"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Средний чек, руб.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285750" marT="209550" marB="209550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0,15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5 000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7 000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8 000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8 400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142875" marT="209550" marB="209550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>
                          <a:solidFill>
                            <a:srgbClr val="574E56"/>
                          </a:solidFill>
                          <a:effectLst/>
                        </a:rPr>
                        <a:t>105</a:t>
                      </a:r>
                      <a:endParaRPr lang="ru-RU" sz="110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381000" marT="209550" marB="2095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 gridSpan="6">
                  <a:txBody>
                    <a:bodyPr/>
                    <a:lstStyle/>
                    <a:p>
                      <a:pPr algn="r" fontAlgn="t"/>
                      <a:r>
                        <a:rPr lang="ru-RU" sz="1100" dirty="0">
                          <a:solidFill>
                            <a:srgbClr val="574E56"/>
                          </a:solidFill>
                          <a:effectLst/>
                        </a:rPr>
                        <a:t>Коэффициент результативности</a:t>
                      </a:r>
                    </a:p>
                  </a:txBody>
                  <a:tcPr marL="381000" marR="285750" marT="209550" marB="381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0" dirty="0">
                          <a:solidFill>
                            <a:srgbClr val="574E56"/>
                          </a:solidFill>
                          <a:effectLst/>
                        </a:rPr>
                        <a:t>105,23</a:t>
                      </a:r>
                      <a:endParaRPr lang="ru-RU" sz="1100" dirty="0">
                        <a:solidFill>
                          <a:srgbClr val="574E56"/>
                        </a:solidFill>
                        <a:effectLst/>
                      </a:endParaRPr>
                    </a:p>
                  </a:txBody>
                  <a:tcPr marL="381000" marR="381000" marT="209550" marB="381000">
                    <a:lnL w="12700" cmpd="sng"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4392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54996" y="858293"/>
            <a:ext cx="6019800" cy="1143000"/>
          </a:xfrm>
        </p:spPr>
        <p:txBody>
          <a:bodyPr>
            <a:normAutofit fontScale="90000"/>
          </a:bodyPr>
          <a:lstStyle/>
          <a:p>
            <a:r>
              <a:rPr lang="ru-RU" dirty="0"/>
              <a:t>4 шаг</a:t>
            </a:r>
            <a:br>
              <a:rPr lang="ru-RU" dirty="0"/>
            </a:br>
            <a:r>
              <a:rPr lang="ru-RU" dirty="0"/>
              <a:t>Разработка системы мотивации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676640" y="2001294"/>
            <a:ext cx="5998156" cy="2533226"/>
          </a:xfrm>
        </p:spPr>
        <p:txBody>
          <a:bodyPr>
            <a:normAutofit/>
          </a:bodyPr>
          <a:lstStyle/>
          <a:p>
            <a:r>
              <a:rPr lang="ru-RU" dirty="0"/>
              <a:t>Индексы KPI учитываются при начислении бонусной части заработной платы. Сотрудникам, которые выполнили план, предлагают премии, дополнительные дни отпуска, оплату обучения или поездок.</a:t>
            </a:r>
          </a:p>
          <a:p>
            <a:r>
              <a:rPr lang="ru-RU" dirty="0"/>
              <a:t>Если работник понимает, как и за что начисляются бонусы, он прикладывает больше усилий к выполнению конкретных задач. 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989012" y="779646"/>
            <a:ext cx="3302618" cy="3754874"/>
          </a:xfrm>
          <a:prstGeom prst="rect">
            <a:avLst/>
          </a:prstGeom>
        </p:spPr>
        <p:style>
          <a:lnRef idx="0">
            <a:scrgbClr r="0" g="0" b="0"/>
          </a:lnRef>
          <a:fillRef idx="1002">
            <a:schemeClr val="lt1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/>
          <a:p>
            <a:r>
              <a:rPr lang="ru-RU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Самый распространенный формат сотрудничества в условиях системы бонусов за выполнение KPI — это минимальная фиксированная ставка и большая бонусная часть ежемесячно. При этом есть и другие форматы: квартальная или годовая премия, премия за закрытую сделку или подписанный контракт и многие другие. При выборе системы мотивации важно рассчитывать насколько это внедрение может улучшить показатели и как сотрудники примут эту новую реальность.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74" y="590211"/>
            <a:ext cx="3792849" cy="411654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462" y="4534520"/>
            <a:ext cx="2249619" cy="68890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485" y="4670589"/>
            <a:ext cx="1131868" cy="129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127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26296" y="2112923"/>
            <a:ext cx="6258827" cy="3200222"/>
          </a:xfrm>
        </p:spPr>
        <p:txBody>
          <a:bodyPr>
            <a:normAutofit/>
          </a:bodyPr>
          <a:lstStyle/>
          <a:p>
            <a:r>
              <a:rPr lang="ru-RU" dirty="0"/>
              <a:t>Показатели могут учитываться при начислении бонусов, как часть системы мотивации. Бонусы могут быть как фиксированными суммами, так и процентами от выполнения KPI. Например, если сотрудник выполнил план по продажам на 100%, он может получить бонус в размере 10% от его зарплаты. Если же он перевыполнил план, бонус может быть больше. Важно учитывать, что система мотивации должна быть прозрачной и понятной для сотрудников, чтобы они знали, за что получают бонусы и как их достичь.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621" y="1179898"/>
            <a:ext cx="2987191" cy="434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295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1867" y="807897"/>
            <a:ext cx="9606831" cy="1064394"/>
          </a:xfrm>
        </p:spPr>
        <p:txBody>
          <a:bodyPr>
            <a:noAutofit/>
          </a:bodyPr>
          <a:lstStyle/>
          <a:p>
            <a:r>
              <a:rPr lang="ru-RU" sz="1600" dirty="0"/>
              <a:t>Немаловажно учитывать при разработке данной системы: 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613485" y="2035921"/>
            <a:ext cx="8472638" cy="38643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Анализ потребностей сотрудников: необходимо изучить потребности и интересы сотрудников, чтобы предложить им стимулы, которые будут для них значимыми и привлекательными.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Оценка эффективности: система мотивации оценивается на основе ее влияния на производительность сотрудников, достижение целей компании и удовлетворенность работников.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Постоянное совершенствование: система мотивации должна постоянно совершенствоваться и адаптироваться к изменяющимся условиям и потребностям сотрудников.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70" y="2322857"/>
            <a:ext cx="3200300" cy="238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48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8433" y="629652"/>
            <a:ext cx="6019800" cy="1143000"/>
          </a:xfrm>
        </p:spPr>
        <p:txBody>
          <a:bodyPr/>
          <a:lstStyle/>
          <a:p>
            <a:r>
              <a:rPr lang="ru-RU" dirty="0"/>
              <a:t>Обучение сотрудников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8433" y="2035920"/>
            <a:ext cx="6355080" cy="3325351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Необходимо донести сотрудникам о новых целях компании и объяснить, как их работа вносит вклад в общее дело. Прояснить, почему были выбраны определенные показатели и как они измеряются. Учесть нужно и обратную связь, замечания сотрудников.</a:t>
            </a:r>
          </a:p>
          <a:p>
            <a:r>
              <a:rPr lang="ru-RU" dirty="0"/>
              <a:t>Переход на новую систему работы, скорее всего, вызовет у сотрудников недовольство. Им потребуется время для адаптации. Но если сотрудники не понимают систему KPI, они могут ее проигнорировать и продолжать работать по-старому.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359" y="2248151"/>
            <a:ext cx="3581500" cy="25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625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98384" y="1427164"/>
            <a:ext cx="6133699" cy="2800951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Если менеджеры работают в CRM-системе, программа самостоятельно собирает данные, считает результаты и составляет отчеты. </a:t>
            </a:r>
          </a:p>
          <a:p>
            <a:endParaRPr lang="ru-RU" dirty="0"/>
          </a:p>
          <a:p>
            <a:r>
              <a:rPr lang="ru-RU" dirty="0"/>
              <a:t>Самый простой способ автоматизировать расчеты — таблица в </a:t>
            </a:r>
            <a:r>
              <a:rPr lang="ru-RU" dirty="0" err="1"/>
              <a:t>Excel</a:t>
            </a:r>
            <a:r>
              <a:rPr lang="ru-RU" dirty="0"/>
              <a:t>. Работники составляют отчеты о проделанной работе, а руководитель отдела проверяет достоверность и вносит данные в программу.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480" y="1485900"/>
            <a:ext cx="4457936" cy="371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299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показатели эффективности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81625" y="2777066"/>
            <a:ext cx="6162575" cy="2613081"/>
          </a:xfrm>
        </p:spPr>
        <p:txBody>
          <a:bodyPr>
            <a:normAutofit/>
          </a:bodyPr>
          <a:lstStyle/>
          <a:p>
            <a:r>
              <a:rPr lang="ru-RU" dirty="0"/>
              <a:t>KPI разрабатываются отдельно для каждой должности и отдела. Нельзя применять одну систему оценки для всех сотрудников. </a:t>
            </a:r>
          </a:p>
          <a:p>
            <a:r>
              <a:rPr lang="ru-RU" dirty="0"/>
              <a:t>Также индикаторы эффективности используют для анализа бизнес-процессов или рекламных кампаний. Ниже перечислены основные метрики для маркетологов и менеджеров по продажам.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b="7156"/>
          <a:stretch/>
        </p:blipFill>
        <p:spPr>
          <a:xfrm>
            <a:off x="448629" y="1731547"/>
            <a:ext cx="3823644" cy="342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03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34754" y="404261"/>
            <a:ext cx="8316227" cy="6121667"/>
          </a:xfrm>
        </p:spPr>
        <p:txBody>
          <a:bodyPr>
            <a:normAutofit/>
          </a:bodyPr>
          <a:lstStyle/>
          <a:p>
            <a:r>
              <a:rPr lang="ru-RU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KPI подразделения и сотрудников могут включать в себя различные ключевые показатели, которые отражают эффективность работы данного подразделения или сотрудника. Ниже приведены основные показатели: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Продажи: количество проданных товаров или услуг, выручка, средняя стоимость заказа, конверсия, процент возвратов и т. д.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Маркетинг: количество привлеченных клиентов, стоимость привлечения клиента, процент отказов, эффективность рекламных кампаний и т. п.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Производство: объем произведенной продукции, себестоимость продукции, время выполнения заказа, количество брака и т. д.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5601" y="1593883"/>
            <a:ext cx="3937172" cy="353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9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4412" y="204537"/>
            <a:ext cx="6019800" cy="1143000"/>
          </a:xfrm>
        </p:spPr>
        <p:txBody>
          <a:bodyPr/>
          <a:lstStyle/>
          <a:p>
            <a:r>
              <a:rPr lang="ru-RU" dirty="0"/>
              <a:t>Что такое </a:t>
            </a:r>
            <a:r>
              <a:rPr lang="en-GB" dirty="0" err="1"/>
              <a:t>kpi</a:t>
            </a:r>
            <a:r>
              <a:rPr lang="ru-RU" dirty="0"/>
              <a:t>?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12824" y="1395663"/>
            <a:ext cx="6021388" cy="3590223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KPI (</a:t>
            </a:r>
            <a:r>
              <a:rPr lang="ru-RU" dirty="0" err="1"/>
              <a:t>Key</a:t>
            </a:r>
            <a:r>
              <a:rPr lang="ru-RU" dirty="0"/>
              <a:t> </a:t>
            </a:r>
            <a:r>
              <a:rPr lang="ru-RU" dirty="0" err="1"/>
              <a:t>Performance</a:t>
            </a:r>
            <a:r>
              <a:rPr lang="ru-RU" dirty="0"/>
              <a:t> </a:t>
            </a:r>
            <a:r>
              <a:rPr lang="ru-RU" dirty="0" err="1"/>
              <a:t>Indicators</a:t>
            </a:r>
            <a:r>
              <a:rPr lang="ru-RU" dirty="0"/>
              <a:t>) - это ключевые показатели эффективности, которые используются для измерения результативности работы сотрудников, отделов и компании в целом. С их помощью можно оценить, насколько успешно достигаются поставленные цели и задачи, а также определить области, в которых необходимо улучшить производительность. KPI помогают сконцентрироваться на достижении конкретных результатов.</a:t>
            </a:r>
          </a:p>
          <a:p>
            <a:r>
              <a:rPr lang="ru-RU" dirty="0"/>
              <a:t>Ошибочно считать, что KPI — это система мотивации сотрудников. Это только одна из задач, которую решают метрики. KPI созданы как инструмент оценки реализации стратегии. Он помогает понять, движется ли бизнес к достижению поставленных целей.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16568" r="23057"/>
          <a:stretch/>
        </p:blipFill>
        <p:spPr>
          <a:xfrm>
            <a:off x="7268694" y="981777"/>
            <a:ext cx="3830855" cy="423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12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0" y="442762"/>
            <a:ext cx="9192125" cy="2781700"/>
          </a:xfrm>
        </p:spPr>
        <p:txBody>
          <a:bodyPr>
            <a:normAutofit fontScale="92500" lnSpcReduction="20000"/>
          </a:bodyPr>
          <a:lstStyle/>
          <a:p>
            <a:r>
              <a:rPr lang="ru-RU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А также: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Качество: количество дефектов, процент брака, время на исправление ошибок и т. д.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Обслуживание клиентов: время ответа на обращения, удовлетворенность клиентов, количество повторных обращений и т. д.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Финансы: прибыль, рентабельность, оборачиваемость активов, уровень дебиторской задолженности и т. п.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Персонал: текучесть кадров, время обучения новых сотрудников, производительность труда и т. д.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6101" y="3022332"/>
            <a:ext cx="7315200" cy="3257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44142" y="2537497"/>
            <a:ext cx="2693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Пример отчета по </a:t>
            </a:r>
            <a:r>
              <a:rPr lang="en-GB" dirty="0" err="1"/>
              <a:t>kpi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5883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37363" y="0"/>
            <a:ext cx="6568060" cy="1033513"/>
          </a:xfrm>
        </p:spPr>
        <p:txBody>
          <a:bodyPr/>
          <a:lstStyle/>
          <a:p>
            <a:r>
              <a:rPr lang="ru-RU" dirty="0"/>
              <a:t>Плюсы и минусы системы KPI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337363" y="1968366"/>
            <a:ext cx="6814488" cy="4889634"/>
          </a:xfrm>
        </p:spPr>
        <p:txBody>
          <a:bodyPr>
            <a:normAutofit/>
          </a:bodyPr>
          <a:lstStyle/>
          <a:p>
            <a:r>
              <a:rPr lang="ru-RU" dirty="0"/>
              <a:t>Преимущества системы: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понятная и объективная система оценки сотрудников и бизнес-процессов;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мотивация и самоконтроль персонала;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оперативное обнаружение ошибок и неэффективных решений.</a:t>
            </a:r>
            <a:endParaRPr lang="en-GB" dirty="0"/>
          </a:p>
          <a:p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26125" r="16921"/>
          <a:stretch/>
        </p:blipFill>
        <p:spPr>
          <a:xfrm>
            <a:off x="587141" y="1168266"/>
            <a:ext cx="3465095" cy="405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77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37363" y="0"/>
            <a:ext cx="6568060" cy="1033513"/>
          </a:xfrm>
        </p:spPr>
        <p:txBody>
          <a:bodyPr/>
          <a:lstStyle/>
          <a:p>
            <a:r>
              <a:rPr lang="ru-RU" dirty="0"/>
              <a:t>Плюсы и минусы системы KPI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337363" y="1168266"/>
            <a:ext cx="6814488" cy="4889634"/>
          </a:xfrm>
        </p:spPr>
        <p:txBody>
          <a:bodyPr>
            <a:normAutofit/>
          </a:bodyPr>
          <a:lstStyle/>
          <a:p>
            <a:endParaRPr lang="ru-RU" dirty="0"/>
          </a:p>
          <a:p>
            <a:r>
              <a:rPr lang="ru-RU" dirty="0"/>
              <a:t>Минусы системы: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Сложно правильно определить и рассчитать показатели.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Неверно выбранные показатели ведут не к росту эффективности, а к погоне за нормативами. Сотрудники выполняют бессмысленные действия ради статистики.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Дополнительные затраты на менеджмент: проверка отчетов, контроль за правильностью подсчета.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Персоналу требуется период для адаптации под новые требования, поэтому KPI вводят поэтапно.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19952" r="18615"/>
          <a:stretch/>
        </p:blipFill>
        <p:spPr>
          <a:xfrm>
            <a:off x="490888" y="1168266"/>
            <a:ext cx="3686476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7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16120" y="0"/>
            <a:ext cx="6019800" cy="1143000"/>
          </a:xfrm>
        </p:spPr>
        <p:txBody>
          <a:bodyPr/>
          <a:lstStyle/>
          <a:p>
            <a:r>
              <a:rPr lang="ru-RU" dirty="0"/>
              <a:t>Виды </a:t>
            </a:r>
            <a:r>
              <a:rPr lang="en-GB" dirty="0" err="1"/>
              <a:t>kpi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92379" y="1303021"/>
            <a:ext cx="10967562" cy="1777064"/>
          </a:xfrm>
        </p:spPr>
        <p:txBody>
          <a:bodyPr>
            <a:normAutofit/>
          </a:bodyPr>
          <a:lstStyle/>
          <a:p>
            <a:r>
              <a:rPr lang="ru-RU" dirty="0"/>
              <a:t>Единого списка индикаторов нет. Их выбирают индивидуально в зависимости от отрасли и особенностей предприятия. Состав индикаторов должен представлять результат с разных сторон, то есть быть сбалансированным. </a:t>
            </a:r>
            <a:r>
              <a:rPr lang="en-GB" dirty="0"/>
              <a:t> </a:t>
            </a:r>
            <a:r>
              <a:rPr lang="ru-RU" dirty="0"/>
              <a:t>Их условно можно разделить на: </a:t>
            </a:r>
          </a:p>
          <a:p>
            <a:endParaRPr lang="ru-RU" dirty="0"/>
          </a:p>
        </p:txBody>
      </p:sp>
      <p:grpSp>
        <p:nvGrpSpPr>
          <p:cNvPr id="17" name="Группа 16"/>
          <p:cNvGrpSpPr/>
          <p:nvPr/>
        </p:nvGrpSpPr>
        <p:grpSpPr>
          <a:xfrm>
            <a:off x="4838716" y="2964582"/>
            <a:ext cx="5912703" cy="3315462"/>
            <a:chOff x="1287395" y="2974206"/>
            <a:chExt cx="5248159" cy="2585323"/>
          </a:xfrm>
        </p:grpSpPr>
        <p:sp>
          <p:nvSpPr>
            <p:cNvPr id="15" name="TextBox 14"/>
            <p:cNvSpPr txBox="1"/>
            <p:nvPr/>
          </p:nvSpPr>
          <p:spPr>
            <a:xfrm>
              <a:off x="3542097" y="2974206"/>
              <a:ext cx="2993457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ru-RU" dirty="0"/>
                <a:t>Нефинансовые 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ru-RU" dirty="0"/>
                <a:t>Качественные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ru-RU" dirty="0"/>
                <a:t>Командные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ru-RU" dirty="0"/>
                <a:t>Опережающие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ru-RU" dirty="0"/>
                <a:t>Стратегические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ru-RU" dirty="0"/>
                <a:t>Эффективности 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ru-RU" dirty="0"/>
                <a:t>Относительные 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ru-RU" dirty="0"/>
                <a:t>Проектные 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287395" y="2974206"/>
              <a:ext cx="2389455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dirty="0"/>
                <a:t>Финансовые</a:t>
              </a:r>
            </a:p>
            <a:p>
              <a:pPr algn="r"/>
              <a:r>
                <a:rPr lang="ru-RU" dirty="0"/>
                <a:t>Количественные</a:t>
              </a:r>
            </a:p>
            <a:p>
              <a:pPr algn="r"/>
              <a:r>
                <a:rPr lang="ru-RU" dirty="0"/>
                <a:t>Индивидуальные</a:t>
              </a:r>
            </a:p>
            <a:p>
              <a:pPr algn="r"/>
              <a:r>
                <a:rPr lang="ru-RU" dirty="0"/>
                <a:t>Запаздывающие </a:t>
              </a:r>
            </a:p>
            <a:p>
              <a:pPr algn="r"/>
              <a:r>
                <a:rPr lang="ru-RU" dirty="0"/>
                <a:t>Оперативные</a:t>
              </a:r>
            </a:p>
            <a:p>
              <a:pPr algn="r"/>
              <a:r>
                <a:rPr lang="ru-RU" dirty="0"/>
                <a:t>Результативности</a:t>
              </a:r>
            </a:p>
            <a:p>
              <a:pPr algn="r"/>
              <a:r>
                <a:rPr lang="ru-RU" dirty="0"/>
                <a:t>Абсолютные</a:t>
              </a:r>
            </a:p>
            <a:p>
              <a:pPr algn="r"/>
              <a:r>
                <a:rPr lang="ru-RU" dirty="0"/>
                <a:t>Функциональные</a:t>
              </a:r>
            </a:p>
            <a:p>
              <a:endParaRPr lang="ru-RU" dirty="0"/>
            </a:p>
          </p:txBody>
        </p:sp>
      </p:grpSp>
      <p:pic>
        <p:nvPicPr>
          <p:cNvPr id="19" name="Рисунок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529" y="2917137"/>
            <a:ext cx="2689836" cy="317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34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97911" y="339291"/>
            <a:ext cx="6402404" cy="1143000"/>
          </a:xfrm>
        </p:spPr>
        <p:txBody>
          <a:bodyPr>
            <a:normAutofit/>
          </a:bodyPr>
          <a:lstStyle/>
          <a:p>
            <a:pPr algn="r"/>
            <a:r>
              <a:rPr lang="ru-RU" dirty="0"/>
              <a:t>Некоторые примеры индикаторов </a:t>
            </a:r>
            <a:r>
              <a:rPr lang="en-GB" dirty="0" err="1"/>
              <a:t>kpi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609" y="1482291"/>
            <a:ext cx="6413409" cy="390351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13391" r="22659"/>
          <a:stretch/>
        </p:blipFill>
        <p:spPr>
          <a:xfrm>
            <a:off x="690101" y="1169621"/>
            <a:ext cx="3128211" cy="434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645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20756" y="-111493"/>
            <a:ext cx="6817879" cy="1025893"/>
          </a:xfrm>
        </p:spPr>
        <p:txBody>
          <a:bodyPr/>
          <a:lstStyle/>
          <a:p>
            <a:r>
              <a:rPr lang="ru-RU" dirty="0"/>
              <a:t>Как внедряют и используют KPI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454330" y="1878931"/>
            <a:ext cx="6021388" cy="2048933"/>
          </a:xfrm>
        </p:spPr>
        <p:txBody>
          <a:bodyPr/>
          <a:lstStyle/>
          <a:p>
            <a:r>
              <a:rPr lang="ru-RU" dirty="0"/>
              <a:t>Внедрение KPI проводится в четыре этапа: постановка целей и определение ключевых показателей эффективности, построение матрицы KPI, разработка системы мотивации и обучение персонала.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24" y="1878931"/>
            <a:ext cx="4807118" cy="290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49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724400" y="648904"/>
            <a:ext cx="6019800" cy="1143000"/>
          </a:xfrm>
        </p:spPr>
        <p:txBody>
          <a:bodyPr>
            <a:normAutofit/>
          </a:bodyPr>
          <a:lstStyle/>
          <a:p>
            <a:r>
              <a:rPr lang="ru-RU" dirty="0"/>
              <a:t>1 шаг</a:t>
            </a:r>
            <a:br>
              <a:rPr lang="ru-RU" dirty="0"/>
            </a:br>
            <a:r>
              <a:rPr lang="ru-RU" dirty="0"/>
              <a:t>постановка целей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dirty="0"/>
              <a:t>Каких результатов хочет достичь компания?</a:t>
            </a:r>
          </a:p>
          <a:p>
            <a:r>
              <a:rPr lang="ru-RU" dirty="0"/>
              <a:t>Увеличение чистой прибыли, уменьшение брака на производстве, снижение текучки на позиции менеджера по продажам.</a:t>
            </a:r>
          </a:p>
          <a:p>
            <a:r>
              <a:rPr lang="ru-RU" dirty="0"/>
              <a:t> От выбранных целей зависит, на какие бизнес-метрики должна ориентироваться фирма.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725" y="1979611"/>
            <a:ext cx="4039735" cy="364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398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722812" y="914400"/>
            <a:ext cx="6019800" cy="1143000"/>
          </a:xfrm>
        </p:spPr>
        <p:txBody>
          <a:bodyPr>
            <a:normAutofit fontScale="90000"/>
          </a:bodyPr>
          <a:lstStyle/>
          <a:p>
            <a:r>
              <a:rPr lang="ru-RU" dirty="0"/>
              <a:t>2 шаг</a:t>
            </a:r>
            <a:br>
              <a:rPr lang="ru-RU" dirty="0"/>
            </a:br>
            <a:r>
              <a:rPr lang="ru-RU" dirty="0"/>
              <a:t>определение ключевых показателей эффективности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33176" y="2190361"/>
            <a:ext cx="5845727" cy="2738210"/>
          </a:xfrm>
        </p:spPr>
        <p:txBody>
          <a:bodyPr>
            <a:normAutofit/>
          </a:bodyPr>
          <a:lstStyle/>
          <a:p>
            <a:r>
              <a:rPr lang="ru-RU" dirty="0"/>
              <a:t>Определите факторы, которые влияют на достижение цели. </a:t>
            </a:r>
          </a:p>
          <a:p>
            <a:r>
              <a:rPr lang="ru-RU" dirty="0"/>
              <a:t>Выручка зависит от количества сделок, среднего чека, конверсии. Если менеджер предложит продукт большему числу потенциальных клиентов или продаст дополнительную услугу, выручка возрастет. Значит, ключевые показатели эффективности для этой должности — количество звонков и сумма среднего чека.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737937" y="1357163"/>
            <a:ext cx="3420177" cy="3320716"/>
          </a:xfrm>
          <a:prstGeom prst="rect">
            <a:avLst/>
          </a:prstGeom>
        </p:spPr>
        <p:style>
          <a:lnRef idx="0">
            <a:scrgbClr r="0" g="0" b="0"/>
          </a:lnRef>
          <a:fillRef idx="1002">
            <a:schemeClr val="lt1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/>
          <a:p>
            <a:r>
              <a:rPr lang="ru-RU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Что будет входить в ваши KPI зависит от сферы бизнеса и направления, для которого эти показатели прописываются. Например, в CRM-маркетинге ключевыми целями могут быть: увеличение доли онлайн-продаж, увеличение конверсий из каналов </a:t>
            </a:r>
            <a:r>
              <a:rPr lang="ru-RU" sz="1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директ</a:t>
            </a:r>
            <a:r>
              <a:rPr lang="ru-RU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-маркетинга, увеличение количества повторных продаж, увеличение конверсий в первую покупку и так далее. Эти KPI можно ставить как перед командой, так и перед подрядчиком для повышения эффективности сотрудничества.</a:t>
            </a:r>
          </a:p>
        </p:txBody>
      </p:sp>
      <p:grpSp>
        <p:nvGrpSpPr>
          <p:cNvPr id="8" name="Группа 7"/>
          <p:cNvGrpSpPr/>
          <p:nvPr/>
        </p:nvGrpSpPr>
        <p:grpSpPr>
          <a:xfrm>
            <a:off x="433137" y="1284715"/>
            <a:ext cx="396568" cy="201185"/>
            <a:chOff x="1963554" y="308481"/>
            <a:chExt cx="396568" cy="201185"/>
          </a:xfrm>
        </p:grpSpPr>
        <p:sp>
          <p:nvSpPr>
            <p:cNvPr id="6" name="Параллелограмм 5"/>
            <p:cNvSpPr/>
            <p:nvPr/>
          </p:nvSpPr>
          <p:spPr>
            <a:xfrm>
              <a:off x="1963554" y="317634"/>
              <a:ext cx="154004" cy="182880"/>
            </a:xfrm>
            <a:prstGeom prst="parallelogra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7" name="Рисунок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89419" y="308481"/>
              <a:ext cx="170703" cy="201185"/>
            </a:xfrm>
            <a:prstGeom prst="rect">
              <a:avLst/>
            </a:prstGeom>
          </p:spPr>
        </p:pic>
      </p:grp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863" y="4577286"/>
            <a:ext cx="402371" cy="20118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705" y="4928571"/>
            <a:ext cx="921916" cy="888835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Прямоугольник 10"/>
          <p:cNvSpPr/>
          <p:nvPr/>
        </p:nvSpPr>
        <p:spPr>
          <a:xfrm>
            <a:off x="1912219" y="5171075"/>
            <a:ext cx="22458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1200" dirty="0"/>
          </a:p>
          <a:p>
            <a:r>
              <a:rPr lang="ru-RU" sz="1200" dirty="0"/>
              <a:t>Анна Георгиевская</a:t>
            </a:r>
          </a:p>
          <a:p>
            <a:r>
              <a:rPr lang="ru-RU" sz="1200" dirty="0"/>
              <a:t>Аккаунт-директор</a:t>
            </a:r>
          </a:p>
        </p:txBody>
      </p:sp>
    </p:spTree>
    <p:extLst>
      <p:ext uri="{BB962C8B-B14F-4D97-AF65-F5344CB8AC3E}">
        <p14:creationId xmlns:p14="http://schemas.microsoft.com/office/powerpoint/2010/main" val="1670590084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290</TotalTime>
  <Words>1398</Words>
  <Application>Microsoft Office PowerPoint</Application>
  <PresentationFormat>Широкоэкранный</PresentationFormat>
  <Paragraphs>140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Century Gothic</vt:lpstr>
      <vt:lpstr>Times New Roman</vt:lpstr>
      <vt:lpstr>Wingdings</vt:lpstr>
      <vt:lpstr>Wingdings 3</vt:lpstr>
      <vt:lpstr>Сектор</vt:lpstr>
      <vt:lpstr>Ключевые показатели эффективности(КРI) подразделения и сотрудников: обзоры, стандарты, качественные показатели</vt:lpstr>
      <vt:lpstr>Что такое kpi?</vt:lpstr>
      <vt:lpstr>Плюсы и минусы системы KPI</vt:lpstr>
      <vt:lpstr>Плюсы и минусы системы KPI</vt:lpstr>
      <vt:lpstr>Виды kpi</vt:lpstr>
      <vt:lpstr>Некоторые примеры индикаторов kpi</vt:lpstr>
      <vt:lpstr>Как внедряют и используют KPI</vt:lpstr>
      <vt:lpstr>1 шаг постановка целей</vt:lpstr>
      <vt:lpstr>2 шаг определение ключевых показателей эффективности</vt:lpstr>
      <vt:lpstr>3 шаг  построение матрицы KPI</vt:lpstr>
      <vt:lpstr>3 шаг  построение матрицы KPI</vt:lpstr>
      <vt:lpstr>Пример матрицы kpi </vt:lpstr>
      <vt:lpstr>4 шаг Разработка системы мотивации</vt:lpstr>
      <vt:lpstr>Презентация PowerPoint</vt:lpstr>
      <vt:lpstr>Немаловажно учитывать при разработке данной системы: </vt:lpstr>
      <vt:lpstr>Обучение сотрудников</vt:lpstr>
      <vt:lpstr>Презентация PowerPoint</vt:lpstr>
      <vt:lpstr>Основные показатели эффективности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KPI (Key Performance Indicators)</dc:title>
  <dc:creator>Учетная запись Майкрософт</dc:creator>
  <cp:lastModifiedBy>79961858793</cp:lastModifiedBy>
  <cp:revision>22</cp:revision>
  <dcterms:created xsi:type="dcterms:W3CDTF">2023-11-01T11:51:58Z</dcterms:created>
  <dcterms:modified xsi:type="dcterms:W3CDTF">2023-11-02T05:23:11Z</dcterms:modified>
</cp:coreProperties>
</file>

<file path=docProps/thumbnail.jpeg>
</file>